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71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72" r:id="rId13"/>
    <p:sldId id="283" r:id="rId14"/>
    <p:sldId id="260" r:id="rId15"/>
    <p:sldId id="267" r:id="rId16"/>
    <p:sldId id="270" r:id="rId17"/>
    <p:sldId id="259" r:id="rId18"/>
    <p:sldId id="261" r:id="rId19"/>
    <p:sldId id="284" r:id="rId20"/>
    <p:sldId id="262" r:id="rId21"/>
    <p:sldId id="265" r:id="rId22"/>
    <p:sldId id="258" r:id="rId23"/>
    <p:sldId id="266" r:id="rId24"/>
    <p:sldId id="268" r:id="rId25"/>
    <p:sldId id="288" r:id="rId26"/>
    <p:sldId id="269" r:id="rId27"/>
    <p:sldId id="287" r:id="rId28"/>
    <p:sldId id="286" r:id="rId29"/>
    <p:sldId id="263" r:id="rId30"/>
    <p:sldId id="285" r:id="rId31"/>
    <p:sldId id="290" r:id="rId32"/>
    <p:sldId id="291" r:id="rId33"/>
    <p:sldId id="292" r:id="rId34"/>
    <p:sldId id="293" r:id="rId35"/>
    <p:sldId id="289" r:id="rId36"/>
    <p:sldId id="295" r:id="rId37"/>
    <p:sldId id="296" r:id="rId38"/>
    <p:sldId id="294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2C4BB-65E7-5E48-9C91-4DC54AF0C105}">
          <p14:sldIdLst>
            <p14:sldId id="256"/>
            <p14:sldId id="257"/>
            <p14:sldId id="271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72"/>
            <p14:sldId id="283"/>
            <p14:sldId id="260"/>
            <p14:sldId id="267"/>
            <p14:sldId id="270"/>
            <p14:sldId id="259"/>
            <p14:sldId id="261"/>
            <p14:sldId id="284"/>
            <p14:sldId id="262"/>
            <p14:sldId id="265"/>
            <p14:sldId id="258"/>
            <p14:sldId id="266"/>
            <p14:sldId id="268"/>
            <p14:sldId id="288"/>
            <p14:sldId id="269"/>
            <p14:sldId id="287"/>
            <p14:sldId id="286"/>
            <p14:sldId id="263"/>
            <p14:sldId id="285"/>
            <p14:sldId id="290"/>
            <p14:sldId id="291"/>
            <p14:sldId id="292"/>
            <p14:sldId id="293"/>
            <p14:sldId id="289"/>
            <p14:sldId id="295"/>
            <p14:sldId id="296"/>
            <p14:sldId id="294"/>
            <p14:sldId id="297"/>
            <p14:sldId id="298"/>
            <p14:sldId id="299"/>
            <p14:sldId id="300"/>
          </p14:sldIdLst>
        </p14:section>
        <p14:section name="Untitled Section" id="{F9D715A0-A6EE-3249-8BD4-EDFC5BB70C3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/>
    <p:restoredTop sz="94710"/>
  </p:normalViewPr>
  <p:slideViewPr>
    <p:cSldViewPr snapToGrid="0">
      <p:cViewPr>
        <p:scale>
          <a:sx n="93" d="100"/>
          <a:sy n="93" d="100"/>
        </p:scale>
        <p:origin x="77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DD43-646E-4746-AA90-3E5B72B8794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2168D-33C2-2C4A-A859-5AED52C24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1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javarevisited</a:t>
            </a:r>
            <a:r>
              <a:rPr lang="en-US" dirty="0"/>
              <a:t>/centralized-configuration-for-microservices-using-spring-cloud-config-c7845cbccc34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/spring-cloud-gateway/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www.springcloud.io</a:t>
            </a:r>
            <a:r>
              <a:rPr lang="en-US" dirty="0"/>
              <a:t>/post/2022-08/spring-cloud-gateway-filter/#</a:t>
            </a:r>
            <a:r>
              <a:rPr lang="en-US" dirty="0" err="1"/>
              <a:t>gsc.tab</a:t>
            </a:r>
            <a:r>
              <a:rPr lang="en-US" dirty="0"/>
              <a:t>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www.springcloud.io</a:t>
            </a:r>
            <a:r>
              <a:rPr lang="en-US" dirty="0"/>
              <a:t>/post/2022-03/resilience-and-best-patterns/#</a:t>
            </a:r>
            <a:r>
              <a:rPr lang="en-US" dirty="0" err="1"/>
              <a:t>gsc.tab</a:t>
            </a:r>
            <a:r>
              <a:rPr lang="en-US" dirty="0"/>
              <a:t>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grafana.com</a:t>
            </a:r>
            <a:r>
              <a:rPr lang="en-US" dirty="0"/>
              <a:t>/blog/2020/12/07/how-to-find-traces-in-tempo-with-</a:t>
            </a:r>
            <a:r>
              <a:rPr lang="en-US" dirty="0" err="1"/>
              <a:t>elasticsearch</a:t>
            </a:r>
            <a:r>
              <a:rPr lang="en-US" dirty="0"/>
              <a:t>-and-</a:t>
            </a:r>
            <a:r>
              <a:rPr lang="en-US" dirty="0" err="1"/>
              <a:t>grafana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www.sobyte.net</a:t>
            </a:r>
            <a:r>
              <a:rPr lang="en-US" dirty="0"/>
              <a:t>/post/2021-07/spring-cloud-gateway-guide/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523-FC68-D46E-4758-BB5A928DC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67BAC-ECAC-1BA2-9605-75D761856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3ECC6-C11D-A4B3-42BB-9ECA86FF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1C48C-4C40-956D-3FF3-500295D1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BD29-5FBC-25F9-0CFA-6B354A00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9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A96C-2F4E-AC63-7603-82A98FD4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352AD-8794-0E63-E60A-F80A3C4E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D739-9F93-8B10-1FE9-241CD115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DD4C-90BE-29FD-7FD9-4AD48ECC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C48C5-0903-A288-FFE6-6D8233BD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4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F4E40-4962-CD06-2202-D746D4C6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779CF-43B5-A0EA-AAC5-1868F78C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63F63-4155-D0C2-E6FB-ED846A93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34FC5-4849-31D1-1124-614B3D88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54F8B-DB64-6CAB-1764-21FF8F5E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36B6-F414-4D53-F9E3-8D99DF8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2A99-69B7-6A65-2E04-75D0B8570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634F-4F83-EF22-DAA0-089488C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B3510-C22F-11C6-09F8-F7973E5E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985FE-8027-AEF3-8C3B-78C1F857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8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42A7-D720-979F-1F8A-A803FC6B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C8785-F044-1D17-455A-D2E1D35B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E8D5-D540-A016-96BE-EC3E731C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4E2C-5CCD-AFDD-46E3-E6C7EA96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209F-8F77-2EFB-3D6E-9A1594BD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2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CA95-24A9-F19D-1F05-95D07366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A833E-59DF-0C0C-3AE5-AA729EFE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B0B3-267F-6FA2-A10E-D86665512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77A0B-126F-40B0-55DA-87BD7DA9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3375-E27F-5E0E-9030-C9B2619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4766F-B5A3-3771-CE9C-3B5E71D6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85D9-A842-AFF8-1F65-77943216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BF6A-19A4-30EF-A35F-56C802CD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B284E-7CA4-DA69-62BA-17267E1F6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1B0B-3945-86AE-0333-634B7AFB5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959EA-4442-403C-6FAC-46F7ADF6F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992CC-0254-E4EB-603D-E4764098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C6F75-188B-D155-43BD-D6A362FD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970DB-A8D5-C32D-6F3B-C6CD3BBF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6C8-503A-B97F-C021-BE70ECB3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3722A-5C33-A465-04E3-521BC45B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94F8D-9194-2186-9CA2-C5F4C2FC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D8BCB-F180-29DB-31C9-26CC29DF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2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BAB65-48B5-E03B-3DB1-274B4F00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FCED0-A3B0-4FF9-AB18-31FC8F38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2EA2-9B14-1B44-D8B3-67AD9E80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7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A3F7-CB28-84AC-CBE9-98E9306F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6FD8-FD34-80BB-17BE-4E809D926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620D1-13CD-1BBF-9D48-6F376E5B9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75B4E-D7A8-0AB7-234A-E1E8C450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D39F-4E0E-5CC1-8437-06E2F5CD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341A-AE23-E870-A081-2AC2956A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E8AE-5102-1A5B-C784-73BD7A4F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CD8AAD-26C1-F425-352E-3CB826406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77AFB-4030-6566-3277-014A79EB6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CE897-9C83-2CFD-C0B7-0DFD0EA0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7E969-54F2-5E11-CD80-BAEE672E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43A73-31AD-395E-1C22-CEDD4489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6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6B61B-306D-EB2F-C331-E5237416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4D11-1A02-A054-935F-BE483AC7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C2975-1F40-5C05-8176-0C0254C9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00CFD-CAC4-F6D3-EC9B-0974EC0FB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4A1F-B6AA-BD8D-4D00-AB5AA17E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4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303C-570C-8216-A596-76A19510D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6AF96-AA68-0692-CDAD-7B7BAC46A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8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DTO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DA6313-A533-AA1A-C27E-EF708D75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" y="1456875"/>
            <a:ext cx="11924146" cy="54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Exception Handling</a:t>
            </a: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AE459DE-4CCA-83B8-44CE-C724E955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56" y="2844800"/>
            <a:ext cx="4144271" cy="21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6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6D2-E84C-43E6-9FA2-D36ED08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B98D3-8F42-B9AB-5AB7-68A283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AB1507F7-6ED9-6CFF-AD8C-7D4BD4B0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9" y="1825624"/>
            <a:ext cx="11586890" cy="42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44414-C7D7-C8E6-DC67-00BDA74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Architecture</a:t>
            </a:r>
            <a:endParaRPr lang="en-US" dirty="0"/>
          </a:p>
        </p:txBody>
      </p:sp>
      <p:pic>
        <p:nvPicPr>
          <p:cNvPr id="7" name="Picture 6" descr="A diagram of a microservices layer&#10;&#10;Description automatically generated">
            <a:extLst>
              <a:ext uri="{FF2B5EF4-FFF2-40B4-BE49-F238E27FC236}">
                <a16:creationId xmlns:a16="http://schemas.microsoft.com/office/drawing/2014/main" id="{39D622B3-9910-C468-2B36-7075B0AA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63" y="1427451"/>
            <a:ext cx="5861628" cy="52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2491-EA75-EA2E-AE81-785CA823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1740-1E73-4E40-52C3-3D4BE5C7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Load Balancer</a:t>
            </a:r>
          </a:p>
          <a:p>
            <a:r>
              <a:rPr lang="en-US" dirty="0"/>
              <a:t>Netflix Ribbon Client Side</a:t>
            </a:r>
          </a:p>
          <a:p>
            <a:r>
              <a:rPr lang="en-US" dirty="0"/>
              <a:t>Spring Web</a:t>
            </a:r>
          </a:p>
        </p:txBody>
      </p:sp>
      <p:pic>
        <p:nvPicPr>
          <p:cNvPr id="3074" name="Picture 2" descr="Using New Spring Cloud Load Balancer In Microservices Communication - DZone">
            <a:extLst>
              <a:ext uri="{FF2B5EF4-FFF2-40B4-BE49-F238E27FC236}">
                <a16:creationId xmlns:a16="http://schemas.microsoft.com/office/drawing/2014/main" id="{F5A00428-79B7-7FB2-10F2-B3BE5E25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38" y="21794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Zuul · Issue #70 · cncf/filterable-landscape · GitHub">
            <a:extLst>
              <a:ext uri="{FF2B5EF4-FFF2-40B4-BE49-F238E27FC236}">
                <a16:creationId xmlns:a16="http://schemas.microsoft.com/office/drawing/2014/main" id="{E9C39363-0A98-7B82-921D-5976A0A1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88" y="2611870"/>
            <a:ext cx="33147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Web Solutions Client Reviews | Clutch.co">
            <a:extLst>
              <a:ext uri="{FF2B5EF4-FFF2-40B4-BE49-F238E27FC236}">
                <a16:creationId xmlns:a16="http://schemas.microsoft.com/office/drawing/2014/main" id="{9B745EA8-9108-F959-3AD2-E08CECDE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88" y="4862944"/>
            <a:ext cx="463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3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0FF-EA77-8E1F-3ED6-667BD5CE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Configuration Server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FFAA58-BD96-0BDD-6637-CE4C1988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4" y="1343087"/>
            <a:ext cx="7914922" cy="55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5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9BFA-E897-E01D-8A3D-E8F5DBC8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Server data update Mechanism</a:t>
            </a:r>
          </a:p>
        </p:txBody>
      </p:sp>
      <p:pic>
        <p:nvPicPr>
          <p:cNvPr id="10242" name="Picture 2" descr="Refreshable Configuration using Spring Cloud Config Server, Spring Cloud  Bus, RabbitMQ and Git">
            <a:extLst>
              <a:ext uri="{FF2B5EF4-FFF2-40B4-BE49-F238E27FC236}">
                <a16:creationId xmlns:a16="http://schemas.microsoft.com/office/drawing/2014/main" id="{13D9A305-3D73-732F-2FF1-6BA0433A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926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4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9673-42B8-AB47-E88C-9B74C4DA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CDC6-01AA-8B30-BCE9-9769B3434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Netflix Eureka</a:t>
            </a:r>
          </a:p>
          <a:p>
            <a:r>
              <a:rPr lang="en-US" dirty="0" err="1"/>
              <a:t>Etcd</a:t>
            </a:r>
            <a:endParaRPr lang="en-US" dirty="0"/>
          </a:p>
          <a:p>
            <a:r>
              <a:rPr lang="en-US" dirty="0"/>
              <a:t>Consul</a:t>
            </a:r>
          </a:p>
          <a:p>
            <a:r>
              <a:rPr lang="en-US" dirty="0"/>
              <a:t>Apache Zookeeper</a:t>
            </a:r>
          </a:p>
        </p:txBody>
      </p:sp>
      <p:pic>
        <p:nvPicPr>
          <p:cNvPr id="2052" name="Picture 4" descr="Eureka 架构原理及其源码分析- InfoQ 写作平台">
            <a:extLst>
              <a:ext uri="{FF2B5EF4-FFF2-40B4-BE49-F238E27FC236}">
                <a16:creationId xmlns:a16="http://schemas.microsoft.com/office/drawing/2014/main" id="{A20FC55B-2E0F-ECA4-0189-257A35F0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39" y="237772"/>
            <a:ext cx="2298535" cy="20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tes about ETCD - Pierre Zemb">
            <a:extLst>
              <a:ext uri="{FF2B5EF4-FFF2-40B4-BE49-F238E27FC236}">
                <a16:creationId xmlns:a16="http://schemas.microsoft.com/office/drawing/2014/main" id="{2D5EDF9E-5C1A-2E2A-CE6B-51FE0F61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39" y="2407920"/>
            <a:ext cx="2857501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sul - Official Image | Docker Hub">
            <a:extLst>
              <a:ext uri="{FF2B5EF4-FFF2-40B4-BE49-F238E27FC236}">
                <a16:creationId xmlns:a16="http://schemas.microsoft.com/office/drawing/2014/main" id="{554134D1-2DA8-27E5-00CF-8866985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640" y="3607058"/>
            <a:ext cx="1572697" cy="15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ache Zookeeper Internals. This article describes the internal… | by sudan  | Medium">
            <a:extLst>
              <a:ext uri="{FF2B5EF4-FFF2-40B4-BE49-F238E27FC236}">
                <a16:creationId xmlns:a16="http://schemas.microsoft.com/office/drawing/2014/main" id="{3537D99D-C4A9-9C4B-495F-95FC4591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90" y="5077230"/>
            <a:ext cx="4940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85D3-4308-B399-CD1A-E1D8114D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B501-E200-B705-1BAB-6A9DF72D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Feign Client</a:t>
            </a:r>
          </a:p>
          <a:p>
            <a:r>
              <a:rPr lang="en-US" dirty="0" err="1"/>
              <a:t>RestTemplate</a:t>
            </a:r>
            <a:endParaRPr lang="en-US" dirty="0"/>
          </a:p>
          <a:p>
            <a:r>
              <a:rPr lang="en-US" dirty="0" err="1"/>
              <a:t>WebCLient</a:t>
            </a:r>
            <a:endParaRPr lang="en-US" dirty="0"/>
          </a:p>
        </p:txBody>
      </p:sp>
      <p:pic>
        <p:nvPicPr>
          <p:cNvPr id="4098" name="Picture 2" descr="Spring WebClient With Feign | Vinsguru">
            <a:extLst>
              <a:ext uri="{FF2B5EF4-FFF2-40B4-BE49-F238E27FC236}">
                <a16:creationId xmlns:a16="http://schemas.microsoft.com/office/drawing/2014/main" id="{95D0E8FF-B520-1607-6BE0-558A2CAB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47" y="1690688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Client vs RestTemplate — Spring Boot With Implementation | by Vinesh |  The Jabberjays | Medium">
            <a:extLst>
              <a:ext uri="{FF2B5EF4-FFF2-40B4-BE49-F238E27FC236}">
                <a16:creationId xmlns:a16="http://schemas.microsoft.com/office/drawing/2014/main" id="{2931B296-78C3-5C5E-00D7-005EE84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47" y="3429000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11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B79A-BEFB-FB71-F778-E0E53531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D70D-BA60-1FC0-F09D-3111534C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Gateway</a:t>
            </a:r>
          </a:p>
          <a:p>
            <a:r>
              <a:rPr lang="en-US" dirty="0" err="1"/>
              <a:t>Zuul</a:t>
            </a:r>
            <a:endParaRPr lang="en-US" dirty="0"/>
          </a:p>
        </p:txBody>
      </p:sp>
      <p:pic>
        <p:nvPicPr>
          <p:cNvPr id="4" name="Picture 2" descr="Spring Cloud Gateway Features - Knoldus Blogs">
            <a:extLst>
              <a:ext uri="{FF2B5EF4-FFF2-40B4-BE49-F238E27FC236}">
                <a16:creationId xmlns:a16="http://schemas.microsoft.com/office/drawing/2014/main" id="{1A07E606-D1D5-3173-1EC4-23315CFD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4" y="1825625"/>
            <a:ext cx="4737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itHub - Netflix/zuul: Zuul is a gateway service that provides dynamic  routing, monitoring, resiliency, security, and more.">
            <a:extLst>
              <a:ext uri="{FF2B5EF4-FFF2-40B4-BE49-F238E27FC236}">
                <a16:creationId xmlns:a16="http://schemas.microsoft.com/office/drawing/2014/main" id="{4E169563-3F68-2F8E-2278-AB6529F5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763" y="3675062"/>
            <a:ext cx="2373168" cy="16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1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DB9A-5A28-BF44-E292-4FE244B2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8377-9719-CB44-F905-694CA5D7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Business Case</a:t>
            </a:r>
          </a:p>
          <a:p>
            <a:r>
              <a:rPr lang="it-IT" dirty="0" err="1"/>
              <a:t>Microservice</a:t>
            </a:r>
            <a:r>
              <a:rPr lang="it-IT" dirty="0"/>
              <a:t> Design</a:t>
            </a:r>
          </a:p>
          <a:p>
            <a:pPr lvl="1"/>
            <a:r>
              <a:rPr lang="it-IT" dirty="0" err="1"/>
              <a:t>DAOs</a:t>
            </a:r>
            <a:endParaRPr lang="it-IT" dirty="0"/>
          </a:p>
          <a:p>
            <a:pPr lvl="1"/>
            <a:r>
              <a:rPr lang="it-IT" dirty="0"/>
              <a:t>Service Layer</a:t>
            </a:r>
          </a:p>
          <a:p>
            <a:pPr lvl="1"/>
            <a:r>
              <a:rPr lang="it-IT" dirty="0"/>
              <a:t>Controllers</a:t>
            </a:r>
          </a:p>
          <a:p>
            <a:r>
              <a:rPr lang="it-IT" dirty="0" err="1"/>
              <a:t>Microservice</a:t>
            </a:r>
            <a:r>
              <a:rPr lang="it-IT" dirty="0"/>
              <a:t> Architecture</a:t>
            </a:r>
          </a:p>
          <a:p>
            <a:pPr lvl="1"/>
            <a:r>
              <a:rPr lang="it-IT" dirty="0"/>
              <a:t>Load Balancing</a:t>
            </a:r>
          </a:p>
          <a:p>
            <a:pPr lvl="1"/>
            <a:r>
              <a:rPr lang="it-IT" dirty="0"/>
              <a:t>Service Discovery</a:t>
            </a:r>
          </a:p>
          <a:p>
            <a:pPr lvl="1"/>
            <a:r>
              <a:rPr lang="en-US" dirty="0"/>
              <a:t>Configuration</a:t>
            </a:r>
            <a:r>
              <a:rPr lang="it-IT" dirty="0"/>
              <a:t> Server</a:t>
            </a:r>
          </a:p>
          <a:p>
            <a:pPr lvl="1"/>
            <a:r>
              <a:rPr lang="it-IT" dirty="0"/>
              <a:t>API Gateway </a:t>
            </a:r>
          </a:p>
          <a:p>
            <a:endParaRPr lang="it-IT" dirty="0"/>
          </a:p>
          <a:p>
            <a:r>
              <a:rPr lang="it-IT" dirty="0"/>
              <a:t>Spring Projects</a:t>
            </a:r>
          </a:p>
          <a:p>
            <a:pPr lvl="1"/>
            <a:r>
              <a:rPr lang="it-IT" dirty="0"/>
              <a:t>Spring Boot</a:t>
            </a:r>
          </a:p>
          <a:p>
            <a:pPr lvl="1"/>
            <a:r>
              <a:rPr lang="it-IT" dirty="0"/>
              <a:t>Spring Cloud</a:t>
            </a:r>
          </a:p>
          <a:p>
            <a:pPr lvl="1"/>
            <a:r>
              <a:rPr lang="it-IT" dirty="0"/>
              <a:t>Spring Data</a:t>
            </a:r>
          </a:p>
          <a:p>
            <a:r>
              <a:rPr lang="en-US" dirty="0"/>
              <a:t>Containerization</a:t>
            </a:r>
          </a:p>
          <a:p>
            <a:pPr lvl="1"/>
            <a:r>
              <a:rPr lang="it-IT" dirty="0"/>
              <a:t>Docker</a:t>
            </a:r>
          </a:p>
          <a:p>
            <a:r>
              <a:rPr lang="it-IT" dirty="0" err="1"/>
              <a:t>Kubernetes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1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pring Cloud Gateway Features - Knoldus Blogs">
            <a:extLst>
              <a:ext uri="{FF2B5EF4-FFF2-40B4-BE49-F238E27FC236}">
                <a16:creationId xmlns:a16="http://schemas.microsoft.com/office/drawing/2014/main" id="{E5D2D6EB-9E71-3519-F43A-311B636C6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4" y="207963"/>
            <a:ext cx="4737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pring Cloud Gateway Architecture">
            <a:extLst>
              <a:ext uri="{FF2B5EF4-FFF2-40B4-BE49-F238E27FC236}">
                <a16:creationId xmlns:a16="http://schemas.microsoft.com/office/drawing/2014/main" id="{BFF098BF-7251-B838-7B24-40D17516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75"/>
            <a:ext cx="12192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92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A0BC-16EA-E62C-A59B-B269E24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Cloud Gateway custom Filter</a:t>
            </a:r>
          </a:p>
        </p:txBody>
      </p:sp>
      <p:pic>
        <p:nvPicPr>
          <p:cNvPr id="8194" name="Picture 2" descr="Spring Cloud Gateway diagram">
            <a:extLst>
              <a:ext uri="{FF2B5EF4-FFF2-40B4-BE49-F238E27FC236}">
                <a16:creationId xmlns:a16="http://schemas.microsoft.com/office/drawing/2014/main" id="{79670F70-5DDD-BCD9-3318-439A9311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1225"/>
            <a:ext cx="12192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5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C51-0035-3B8E-2633-C8CF192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3EC-8283-D46E-DEA7-0E18318A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Resilience4j</a:t>
            </a:r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endParaRPr lang="en-US" dirty="0"/>
          </a:p>
          <a:p>
            <a:r>
              <a:rPr lang="en-US" dirty="0"/>
              <a:t>Sentinel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485B9C-604C-4E52-929B-6F4F6C09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43" y="2597797"/>
            <a:ext cx="4014425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strix Vs. Sentinel: A Tale of Two Circuit Breakers (Part 1) - Alibaba  Cloud Community">
            <a:extLst>
              <a:ext uri="{FF2B5EF4-FFF2-40B4-BE49-F238E27FC236}">
                <a16:creationId xmlns:a16="http://schemas.microsoft.com/office/drawing/2014/main" id="{A4753393-EF82-AB6C-9466-A50B433E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48" y="4073184"/>
            <a:ext cx="3439432" cy="12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ilience4j · GitHub">
            <a:extLst>
              <a:ext uri="{FF2B5EF4-FFF2-40B4-BE49-F238E27FC236}">
                <a16:creationId xmlns:a16="http://schemas.microsoft.com/office/drawing/2014/main" id="{0B2AA6CC-1BBC-9D79-05D1-E4A70154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944" y="286182"/>
            <a:ext cx="2144733" cy="214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38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4ED9-76D2-F088-6BAE-34B69005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 Best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B25FF-039F-E28A-3D03-11DA9359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Repository with all patterns mentioned</a:t>
            </a:r>
          </a:p>
          <a:p>
            <a:pPr lvl="1"/>
            <a:r>
              <a:rPr lang="en-US" dirty="0"/>
              <a:t>Rate Limiter</a:t>
            </a:r>
          </a:p>
          <a:p>
            <a:pPr lvl="1"/>
            <a:r>
              <a:rPr lang="en-US" dirty="0"/>
              <a:t>Bulkhead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/>
              <a:t>Retry</a:t>
            </a:r>
          </a:p>
          <a:p>
            <a:pPr lvl="1"/>
            <a:r>
              <a:rPr lang="en-US" dirty="0"/>
              <a:t>Timeout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source sans pro" panose="020B0503030403020204" pitchFamily="34" charset="0"/>
              </a:rPr>
              <a:t>All projects built with the following technologies: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Java 17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Spring Boot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Lombok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Spring Boot Actuator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53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DA6E-A986-7CC9-13CB-82F3466D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&amp;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D9CF-837E-D586-3F44-5125DAED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Observability</a:t>
            </a:r>
          </a:p>
          <a:p>
            <a:pPr lvl="1"/>
            <a:r>
              <a:rPr lang="en-US" dirty="0"/>
              <a:t>Logs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Monitoring</a:t>
            </a:r>
          </a:p>
        </p:txBody>
      </p:sp>
      <p:pic>
        <p:nvPicPr>
          <p:cNvPr id="15362" name="Picture 2" descr="The Role of Distributed Tracing in Quick Problem Solving | APMdigest -  Application Performance Management">
            <a:extLst>
              <a:ext uri="{FF2B5EF4-FFF2-40B4-BE49-F238E27FC236}">
                <a16:creationId xmlns:a16="http://schemas.microsoft.com/office/drawing/2014/main" id="{0B4D6C70-3300-7F8A-2291-F84E9128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36" y="1690688"/>
            <a:ext cx="557519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521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DB9C-B1AB-540E-9703-EA24175F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Aggregation</a:t>
            </a:r>
          </a:p>
        </p:txBody>
      </p:sp>
      <p:pic>
        <p:nvPicPr>
          <p:cNvPr id="14338" name="Picture 2" descr="Simple scalable deployment test environment">
            <a:extLst>
              <a:ext uri="{FF2B5EF4-FFF2-40B4-BE49-F238E27FC236}">
                <a16:creationId xmlns:a16="http://schemas.microsoft.com/office/drawing/2014/main" id="{5738704E-1BF1-330A-A9D5-B979CB7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13" y="1690688"/>
            <a:ext cx="7052974" cy="51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C14-6C5A-DFDB-45DC-083984D9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Tracing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7529-6026-0716-6F56-EBD62F74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ID +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Correlation 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Tag + </a:t>
            </a:r>
            <a:r>
              <a:rPr lang="en-US" dirty="0" err="1"/>
              <a:t>TractID</a:t>
            </a:r>
            <a:r>
              <a:rPr lang="en-US" dirty="0"/>
              <a:t> + Span</a:t>
            </a:r>
          </a:p>
        </p:txBody>
      </p:sp>
      <p:pic>
        <p:nvPicPr>
          <p:cNvPr id="16386" name="Picture 2" descr="services to spans">
            <a:extLst>
              <a:ext uri="{FF2B5EF4-FFF2-40B4-BE49-F238E27FC236}">
                <a16:creationId xmlns:a16="http://schemas.microsoft.com/office/drawing/2014/main" id="{0C38B95C-457B-CA33-D900-0267D62A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69" y="3089565"/>
            <a:ext cx="9158731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38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1DFF-1A22-64AA-3B9C-9683CB11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Grafana, Tempo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EC0291-ECA2-66AE-4F65-D79CF1A6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36" y="2465"/>
            <a:ext cx="6493164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6563A13-BA6A-BE6B-4DC0-7C16D59F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805195"/>
            <a:ext cx="11416145" cy="53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1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A9C-A03B-495D-2F5C-FFDFCB4C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Tracing and Observability </a:t>
            </a:r>
          </a:p>
        </p:txBody>
      </p:sp>
      <p:pic>
        <p:nvPicPr>
          <p:cNvPr id="12290" name="Picture 2" descr="Spring boot monitoring using Grafana Observability">
            <a:extLst>
              <a:ext uri="{FF2B5EF4-FFF2-40B4-BE49-F238E27FC236}">
                <a16:creationId xmlns:a16="http://schemas.microsoft.com/office/drawing/2014/main" id="{560000FB-1FB0-782A-E8A7-9E06B839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56403"/>
            <a:ext cx="12192001" cy="53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E82-7509-0D41-AECA-BA00D6C7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resilience with Spring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A3D67-B317-88B8-4185-CFBCDCF6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63" y="1348039"/>
            <a:ext cx="8694110" cy="55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C1DF-40E2-EA44-61AE-6912F36E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A694-B382-428F-8228-60F89065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Identified Microservices</a:t>
            </a:r>
          </a:p>
          <a:p>
            <a:pPr lvl="1"/>
            <a:r>
              <a:rPr lang="en-US" dirty="0"/>
              <a:t>User Profile Microservices</a:t>
            </a:r>
          </a:p>
          <a:p>
            <a:pPr lvl="2"/>
            <a:r>
              <a:rPr lang="en-US" dirty="0"/>
              <a:t>Microservice : user-profile-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Entities: 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user_address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user_payment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Order Management Microservices</a:t>
            </a:r>
          </a:p>
          <a:p>
            <a:pPr lvl="2"/>
            <a:r>
              <a:rPr lang="en-US" dirty="0"/>
              <a:t>Microservice : order-management-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 : 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order_items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Product Catalogue Microservices</a:t>
            </a:r>
          </a:p>
          <a:p>
            <a:pPr lvl="2"/>
            <a:r>
              <a:rPr lang="en-US" dirty="0"/>
              <a:t>Microservice : product-catalogue-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 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product_category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7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542E-CF32-61BE-6658-44B36BCD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13568-8FE3-4640-4CAE-920171D0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  <a:p>
            <a:r>
              <a:rPr lang="en-US" dirty="0"/>
              <a:t>Docker Engine</a:t>
            </a:r>
          </a:p>
          <a:p>
            <a:r>
              <a:rPr lang="en-US" dirty="0"/>
              <a:t>Container Orchestration</a:t>
            </a:r>
          </a:p>
          <a:p>
            <a:r>
              <a:rPr lang="en-US" dirty="0"/>
              <a:t>Automate Orchestration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36AE4-27E6-0F01-8DD9-7F7DEF57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365125"/>
            <a:ext cx="2019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2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F88D-F40C-59ED-BDBF-552AF3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563D-97B5-1D8A-5406-A89258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Dockerfile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Buildpacks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Jib</a:t>
            </a:r>
          </a:p>
          <a:p>
            <a:endParaRPr lang="en-US" dirty="0"/>
          </a:p>
        </p:txBody>
      </p:sp>
      <p:pic>
        <p:nvPicPr>
          <p:cNvPr id="17410" name="Picture 2" descr="Understand Dockerfile. Dockerfile is the basic concept for… | by Rocky Chen  | The Startup | Medium">
            <a:extLst>
              <a:ext uri="{FF2B5EF4-FFF2-40B4-BE49-F238E27FC236}">
                <a16:creationId xmlns:a16="http://schemas.microsoft.com/office/drawing/2014/main" id="{AB58E7BB-ED0F-C5B5-AB93-C41A1254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09" y="0"/>
            <a:ext cx="8049491" cy="28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11F32C6-373B-8861-5A80-822D84E4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2" y="3856013"/>
            <a:ext cx="7772400" cy="15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3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097F-B516-9D0E-123B-D6E19EB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18434" name="Picture 2" descr="Intro Guide to Dockerfile Best Practices | Docker">
            <a:extLst>
              <a:ext uri="{FF2B5EF4-FFF2-40B4-BE49-F238E27FC236}">
                <a16:creationId xmlns:a16="http://schemas.microsoft.com/office/drawing/2014/main" id="{7570A8D2-A736-BF53-144B-5B68F7B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60" y="4618470"/>
            <a:ext cx="5056389" cy="22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77370-48FC-99F9-A616-B6665AB414D0}"/>
              </a:ext>
            </a:extLst>
          </p:cNvPr>
          <p:cNvSpPr txBox="1"/>
          <p:nvPr/>
        </p:nvSpPr>
        <p:spPr>
          <a:xfrm>
            <a:off x="838200" y="1485037"/>
            <a:ext cx="109104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Menlo" panose="020B0609030804020204" pitchFamily="49" charset="0"/>
              </a:rPr>
              <a:t>docker build . -t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  <a:p>
            <a:r>
              <a:rPr lang="en-US" sz="2800" dirty="0">
                <a:effectLst/>
                <a:latin typeface="Menlo" panose="020B0609030804020204" pitchFamily="49" charset="0"/>
              </a:rPr>
              <a:t>docker run -d -p 8080:8080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  <a:p>
            <a:r>
              <a:rPr lang="en-US" sz="2800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sz="2800" dirty="0">
                <a:effectLst/>
                <a:latin typeface="Menlo" panose="020B0609030804020204" pitchFamily="49" charset="0"/>
              </a:rPr>
              <a:t>/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</p:txBody>
      </p:sp>
    </p:spTree>
    <p:extLst>
      <p:ext uri="{BB962C8B-B14F-4D97-AF65-F5344CB8AC3E}">
        <p14:creationId xmlns:p14="http://schemas.microsoft.com/office/powerpoint/2010/main" val="4187687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D564-D5CC-3CBE-9D44-2D0E2E62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Buildpacks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445E-19F2-6BF7-BAAA-3FB934E0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1182" cy="4351338"/>
          </a:xfrm>
        </p:spPr>
        <p:txBody>
          <a:bodyPr/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effectLst/>
                <a:latin typeface="Menlo" panose="020B0609030804020204" pitchFamily="49" charset="0"/>
              </a:rPr>
              <a:t>spring-boot:build-image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/user-profile-ms:v1.5</a:t>
            </a:r>
          </a:p>
          <a:p>
            <a:endParaRPr lang="en-US" dirty="0"/>
          </a:p>
        </p:txBody>
      </p:sp>
      <p:pic>
        <p:nvPicPr>
          <p:cNvPr id="19458" name="Picture 2" descr="Cloud Native Buildpacks · Cloud Native Buildpacks">
            <a:extLst>
              <a:ext uri="{FF2B5EF4-FFF2-40B4-BE49-F238E27FC236}">
                <a16:creationId xmlns:a16="http://schemas.microsoft.com/office/drawing/2014/main" id="{F105987A-E198-3699-36CB-BE07448A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82" y="0"/>
            <a:ext cx="4017818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5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7A3-D9D1-0261-60DF-5BB7549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Jib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8F6C-63A8-CF0E-02C6-784218DA5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7327" cy="4351338"/>
          </a:xfrm>
        </p:spPr>
        <p:txBody>
          <a:bodyPr/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compile </a:t>
            </a:r>
            <a:r>
              <a:rPr lang="en-US" dirty="0" err="1">
                <a:effectLst/>
                <a:latin typeface="Menlo" panose="020B0609030804020204" pitchFamily="49" charset="0"/>
              </a:rPr>
              <a:t>jib:dockerBuild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/user-profile-ms:v2.0</a:t>
            </a:r>
          </a:p>
          <a:p>
            <a:endParaRPr lang="en-US" dirty="0"/>
          </a:p>
        </p:txBody>
      </p:sp>
      <p:pic>
        <p:nvPicPr>
          <p:cNvPr id="20482" name="Picture 2" descr="GitHub - GoogleContainerTools/jib: 🏗 Build container images for your Java  applications.">
            <a:extLst>
              <a:ext uri="{FF2B5EF4-FFF2-40B4-BE49-F238E27FC236}">
                <a16:creationId xmlns:a16="http://schemas.microsoft.com/office/drawing/2014/main" id="{F885ABF5-E5FF-AC60-278F-44FB6E25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8256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1D8C4F74-F5AD-065F-15F9-0B41614F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" y="3255818"/>
            <a:ext cx="7772400" cy="364257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7FCD16-2F02-E3E2-347F-D921DA67F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40" y="2758989"/>
            <a:ext cx="4924429" cy="41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6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82EB7E-A44F-4989-3B5F-9EFE5051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1C5F1-2992-9A89-63CE-BB7BB891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8751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7895F2E-CBDD-FFB8-9E2C-B52B3F5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3923"/>
            <a:ext cx="7772400" cy="3561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0EF9C-68FB-5105-4FD3-F3B25CA2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6202214"/>
            <a:ext cx="7772400" cy="5303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9450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Using Podman with Alfresco - Alfresco Hub">
            <a:extLst>
              <a:ext uri="{FF2B5EF4-FFF2-40B4-BE49-F238E27FC236}">
                <a16:creationId xmlns:a16="http://schemas.microsoft.com/office/drawing/2014/main" id="{C54D084A-59D1-EBEB-74AB-9FDA0B17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14" y="1690688"/>
            <a:ext cx="1108551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BEEFC-DF00-99DD-B76C-938A2413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168FC-C7B0-90C6-36D8-9457BBF6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 err="1"/>
              <a:t>Podman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3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576E-D34F-931B-71AD-A4BEDBF7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789B-AFB9-68E5-ABD4-A0D6F272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  <a:p>
            <a:r>
              <a:rPr lang="en-US" dirty="0"/>
              <a:t>Kubernetes K8S</a:t>
            </a:r>
          </a:p>
        </p:txBody>
      </p:sp>
      <p:pic>
        <p:nvPicPr>
          <p:cNvPr id="22534" name="Picture 6" descr="How Is Kubernetes Different From Docker? | Bit Rebels">
            <a:extLst>
              <a:ext uri="{FF2B5EF4-FFF2-40B4-BE49-F238E27FC236}">
                <a16:creationId xmlns:a16="http://schemas.microsoft.com/office/drawing/2014/main" id="{960F023E-CC24-1FF8-3CA7-5BF6D75F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08" y="2064327"/>
            <a:ext cx="9189949" cy="48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Kubernetes">
            <a:extLst>
              <a:ext uri="{FF2B5EF4-FFF2-40B4-BE49-F238E27FC236}">
                <a16:creationId xmlns:a16="http://schemas.microsoft.com/office/drawing/2014/main" id="{B82FF621-DB43-596F-F135-37F0A62E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66" y="1850159"/>
            <a:ext cx="3981450" cy="8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Updating a Container with Docker Compose">
            <a:extLst>
              <a:ext uri="{FF2B5EF4-FFF2-40B4-BE49-F238E27FC236}">
                <a16:creationId xmlns:a16="http://schemas.microsoft.com/office/drawing/2014/main" id="{D781FD9F-F563-E263-BE5C-E7103E51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35" y="1690688"/>
            <a:ext cx="2460783" cy="11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70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6E08-3849-8A49-05C9-92218298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1C6DA2C-3DEC-F0C6-0DCC-A7C6F657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82" y="5478743"/>
            <a:ext cx="7772400" cy="9799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D05251-1CF4-3849-F31C-A844F1CC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1657"/>
            <a:ext cx="7772400" cy="2913718"/>
          </a:xfrm>
          <a:prstGeom prst="rect">
            <a:avLst/>
          </a:prstGeom>
        </p:spPr>
      </p:pic>
      <p:pic>
        <p:nvPicPr>
          <p:cNvPr id="8" name="Picture 4" descr="Updating a Container with Docker Compose">
            <a:extLst>
              <a:ext uri="{FF2B5EF4-FFF2-40B4-BE49-F238E27FC236}">
                <a16:creationId xmlns:a16="http://schemas.microsoft.com/office/drawing/2014/main" id="{E9B23C25-DFD9-D16A-68C7-44B0C6E4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915" y="0"/>
            <a:ext cx="353408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5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688E-1B00-373E-F762-E04BEC4D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8ED0-D7A8-3DB0-E985-3C6E072F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–f 3_configserver.yaml</a:t>
            </a:r>
          </a:p>
        </p:txBody>
      </p:sp>
      <p:pic>
        <p:nvPicPr>
          <p:cNvPr id="4" name="Picture 2" descr="Kubernetes">
            <a:extLst>
              <a:ext uri="{FF2B5EF4-FFF2-40B4-BE49-F238E27FC236}">
                <a16:creationId xmlns:a16="http://schemas.microsoft.com/office/drawing/2014/main" id="{3E02E0E3-614B-8D98-60C9-0707369C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731" y="147637"/>
            <a:ext cx="496472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4F47B-731B-CB92-C9E4-ED3BDC52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8" y="2468563"/>
            <a:ext cx="8956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6D2-E84C-43E6-9FA2-D36ED08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B98D3-8F42-B9AB-5AB7-68A283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Mapper</a:t>
            </a:r>
          </a:p>
          <a:p>
            <a:r>
              <a:rPr lang="en-US" dirty="0"/>
              <a:t>DTO</a:t>
            </a:r>
          </a:p>
          <a:p>
            <a:r>
              <a:rPr lang="en-US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4181914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F765-30E5-A873-A6A9-B4E1CA66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pic>
        <p:nvPicPr>
          <p:cNvPr id="25604" name="Picture 4" descr="Helm">
            <a:extLst>
              <a:ext uri="{FF2B5EF4-FFF2-40B4-BE49-F238E27FC236}">
                <a16:creationId xmlns:a16="http://schemas.microsoft.com/office/drawing/2014/main" id="{69C64A4F-F9BC-3AFC-EA6F-35A2C610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46" y="160338"/>
            <a:ext cx="26543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4A839CCE-5615-6B4C-DBD1-EE7FE090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46" y="52907"/>
            <a:ext cx="6921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76370-CCE8-73E5-9413-DECA2C5A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55" y="3367607"/>
            <a:ext cx="3835977" cy="3490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3D6E8-D044-B2CB-4A16-BE8955C8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569"/>
            <a:ext cx="10515600" cy="3490394"/>
          </a:xfrm>
        </p:spPr>
        <p:txBody>
          <a:bodyPr/>
          <a:lstStyle/>
          <a:p>
            <a:r>
              <a:rPr lang="en-US" dirty="0"/>
              <a:t>Build the dependencies</a:t>
            </a:r>
          </a:p>
          <a:p>
            <a:pPr lvl="1"/>
            <a:r>
              <a:rPr lang="en-US" dirty="0"/>
              <a:t>Helm dependencies build</a:t>
            </a:r>
          </a:p>
          <a:p>
            <a:r>
              <a:rPr lang="en-US" dirty="0"/>
              <a:t>Actual manifest file</a:t>
            </a:r>
          </a:p>
          <a:p>
            <a:pPr lvl="1"/>
            <a:r>
              <a:rPr lang="en-US" dirty="0"/>
              <a:t>Helm template .</a:t>
            </a:r>
          </a:p>
          <a:p>
            <a:r>
              <a:rPr lang="en-US" dirty="0"/>
              <a:t>Install the microservices</a:t>
            </a:r>
          </a:p>
          <a:p>
            <a:pPr lvl="1"/>
            <a:r>
              <a:rPr lang="en-US" dirty="0"/>
              <a:t>Helm install </a:t>
            </a:r>
            <a:r>
              <a:rPr lang="en-US" dirty="0" err="1"/>
              <a:t>gohar</a:t>
            </a:r>
            <a:r>
              <a:rPr lang="en-US" dirty="0"/>
              <a:t> prod-env</a:t>
            </a:r>
          </a:p>
        </p:txBody>
      </p:sp>
    </p:spTree>
    <p:extLst>
      <p:ext uri="{BB962C8B-B14F-4D97-AF65-F5344CB8AC3E}">
        <p14:creationId xmlns:p14="http://schemas.microsoft.com/office/powerpoint/2010/main" val="3709914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ED2D-4680-3D07-E809-B0D52C75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and Load Balancing</a:t>
            </a:r>
            <a:br>
              <a:rPr lang="en-US" dirty="0"/>
            </a:br>
            <a:r>
              <a:rPr lang="en-US" dirty="0"/>
              <a:t>Client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897B6-702B-EF0A-09CB-1DA1D734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8" y="1941764"/>
            <a:ext cx="8624604" cy="4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0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ED2D-4680-3D07-E809-B0D52C75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and Load Balancing</a:t>
            </a:r>
            <a:br>
              <a:rPr lang="en-US" dirty="0"/>
            </a:br>
            <a:r>
              <a:rPr lang="en-US" dirty="0"/>
              <a:t>Server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2752E-9326-2D72-398C-46DF6911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15" y="1886527"/>
            <a:ext cx="8461275" cy="48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0B36-A0DE-8F07-0576-402E35B2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0288AF-7A7A-9CCF-63BB-2C5EB4D0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97" y="2955636"/>
            <a:ext cx="938815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Service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6570D6-8712-DE2E-28E7-03665849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6" y="2572361"/>
            <a:ext cx="12091749" cy="25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Repository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043FA6-B4B6-E99F-EB93-E9B3D5D8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3" y="2832100"/>
            <a:ext cx="11921810" cy="17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7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0B36-A0DE-8F07-0576-402E35B2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9664FA-1ABE-0BF1-6DB7-08F1E68B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3" y="1933593"/>
            <a:ext cx="11508009" cy="30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Mapper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EBDD36-8E99-4632-90B7-03404E386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367" y="3121529"/>
            <a:ext cx="6537333" cy="1903051"/>
          </a:xfrm>
        </p:spPr>
      </p:pic>
    </p:spTree>
    <p:extLst>
      <p:ext uri="{BB962C8B-B14F-4D97-AF65-F5344CB8AC3E}">
        <p14:creationId xmlns:p14="http://schemas.microsoft.com/office/powerpoint/2010/main" val="81481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482</Words>
  <Application>Microsoft Macintosh PowerPoint</Application>
  <PresentationFormat>Widescreen</PresentationFormat>
  <Paragraphs>149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Menlo</vt:lpstr>
      <vt:lpstr>source sans pro</vt:lpstr>
      <vt:lpstr>Office Theme</vt:lpstr>
      <vt:lpstr>PowerPoint Presentation</vt:lpstr>
      <vt:lpstr>Our Journey Today </vt:lpstr>
      <vt:lpstr>Business Case</vt:lpstr>
      <vt:lpstr>Microservice Design</vt:lpstr>
      <vt:lpstr>Microservice Design - Controller</vt:lpstr>
      <vt:lpstr>Microservice Design - Service</vt:lpstr>
      <vt:lpstr>Microservice Design - Repository</vt:lpstr>
      <vt:lpstr>Microservice Design - Entity</vt:lpstr>
      <vt:lpstr>Microservice Design - Mapper</vt:lpstr>
      <vt:lpstr>Microservice Design - DTO</vt:lpstr>
      <vt:lpstr>Microservice Design - Exception Handling</vt:lpstr>
      <vt:lpstr>Microservice Design</vt:lpstr>
      <vt:lpstr>Microservice Architecture</vt:lpstr>
      <vt:lpstr>Load Balancer</vt:lpstr>
      <vt:lpstr>Spring Configuration Server</vt:lpstr>
      <vt:lpstr>Configuration Server data update Mechanism</vt:lpstr>
      <vt:lpstr>Service Discovery</vt:lpstr>
      <vt:lpstr>Service Lookup</vt:lpstr>
      <vt:lpstr>API Gateway </vt:lpstr>
      <vt:lpstr>PowerPoint Presentation</vt:lpstr>
      <vt:lpstr>Spring Cloud Gateway custom Filter</vt:lpstr>
      <vt:lpstr>Fault Tolerance</vt:lpstr>
      <vt:lpstr>Resilience Best Patterns</vt:lpstr>
      <vt:lpstr>Observability &amp; Monitoring</vt:lpstr>
      <vt:lpstr>Log Aggregation</vt:lpstr>
      <vt:lpstr>Distributed Tracing Best Practices</vt:lpstr>
      <vt:lpstr>Grafana, Tempo</vt:lpstr>
      <vt:lpstr>Distributed Tracing and Observability </vt:lpstr>
      <vt:lpstr>Microservice resilience with Spring Cloud</vt:lpstr>
      <vt:lpstr>Containerization </vt:lpstr>
      <vt:lpstr>Docker Image</vt:lpstr>
      <vt:lpstr>Traditional Dockerfile</vt:lpstr>
      <vt:lpstr>Buildpacks</vt:lpstr>
      <vt:lpstr>Google Jib</vt:lpstr>
      <vt:lpstr>PowerPoint Presentation</vt:lpstr>
      <vt:lpstr>Containerization Engine</vt:lpstr>
      <vt:lpstr>Container Orchestration</vt:lpstr>
      <vt:lpstr>Docker Compose</vt:lpstr>
      <vt:lpstr>Kubernetes K8S</vt:lpstr>
      <vt:lpstr>Helm</vt:lpstr>
      <vt:lpstr>Service discovery and Load Balancing Client Side</vt:lpstr>
      <vt:lpstr>Service discovery and Load Balancing Server Side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Gohar</dc:creator>
  <cp:lastModifiedBy>Ahmad Gohar</cp:lastModifiedBy>
  <cp:revision>15</cp:revision>
  <dcterms:created xsi:type="dcterms:W3CDTF">2023-11-13T01:03:03Z</dcterms:created>
  <dcterms:modified xsi:type="dcterms:W3CDTF">2023-11-13T14:52:58Z</dcterms:modified>
</cp:coreProperties>
</file>